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335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6632d90fc2f7419f253dae6e67e046561e464224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5B4EBE-0BC2-7A23-6B49-37C05386CB40}"/>
              </a:ext>
            </a:extLst>
          </p:cNvPr>
          <p:cNvSpPr/>
          <p:nvPr/>
        </p:nvSpPr>
        <p:spPr>
          <a:xfrm>
            <a:off x="6716486" y="1818698"/>
            <a:ext cx="4223657" cy="4206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39770"/>
            <a:ext cx="3932238" cy="231162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0A848FA8-DE15-8E2F-77F7-2BC6C5739FF0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AA58E6CF-327F-0167-B951-DC4166A8E0C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38B223B7-41DA-E990-0C74-1830CA87B8D6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0313D-82F3-4A6C-E58A-F91A3D1C6018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7676A-EC80-6581-ABA0-EE7240FC1DCB}"/>
              </a:ext>
            </a:extLst>
          </p:cNvPr>
          <p:cNvSpPr txBox="1"/>
          <p:nvPr/>
        </p:nvSpPr>
        <p:spPr>
          <a:xfrm>
            <a:off x="922411" y="1897136"/>
            <a:ext cx="39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Notebook 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460D-83C0-961C-4086-197404D0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0"/>
            <a:ext cx="10515600" cy="658132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FA525-8077-A7BB-BD69-1DF9C2B4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3" y="2249776"/>
            <a:ext cx="9666514" cy="45239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F4212-3877-E173-B388-ECCA20DB06C3}"/>
              </a:ext>
            </a:extLst>
          </p:cNvPr>
          <p:cNvSpPr txBox="1"/>
          <p:nvPr/>
        </p:nvSpPr>
        <p:spPr>
          <a:xfrm>
            <a:off x="185056" y="563563"/>
            <a:ext cx="8218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effectLst/>
                <a:latin typeface="Fira Code" pitchFamily="49" charset="0"/>
              </a:rPr>
              <a:t>requests</a:t>
            </a:r>
          </a:p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effectLst/>
                <a:latin typeface="Fira Code" pitchFamily="49" charset="0"/>
              </a:rPr>
              <a:t>BeautifulSoup</a:t>
            </a:r>
            <a:b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Fira Code" pitchFamily="49" charset="0"/>
              </a:rPr>
              <a:t>'https://en.wikipedia.org/wiki/List_of_Falcon_9_and_Falcon_Heavy_launches</a:t>
            </a:r>
            <a:r>
              <a:rPr lang="en-US" sz="1800" b="0" dirty="0">
                <a:solidFill>
                  <a:srgbClr val="98C379"/>
                </a:solidFill>
                <a:effectLst/>
                <a:latin typeface="Fira Code" pitchFamily="49" charset="0"/>
              </a:rPr>
              <a:t>'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response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800" b="0" dirty="0" err="1"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28075" cy="319268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800" dirty="0"/>
              <a:t>a useful data format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For example, convert original outcome labels into landing class that represent landing classification which will be our new landing prediction target.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06304" cy="2017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https://github.com/TF758/IBM-DS-Capstone-Project/blob/6632d90fc2f7419f253dae6e67e046561e464224/Week%202/jupyter-labs-eda-dataviz.ipynb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7C84FE50-E510-908F-AE0B-44AC7E6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47" y="3270616"/>
            <a:ext cx="2813682" cy="187792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09F70-94CF-DC4B-1B69-15BD8A7A9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0" y="3547478"/>
            <a:ext cx="2813684" cy="18779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BF6D-E712-CB02-6309-459EB552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671" y="3270616"/>
            <a:ext cx="2780777" cy="1877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71132-5149-BF41-8A9B-490D38ADA1B6}"/>
              </a:ext>
            </a:extLst>
          </p:cNvPr>
          <p:cNvSpPr txBox="1"/>
          <p:nvPr/>
        </p:nvSpPr>
        <p:spPr>
          <a:xfrm>
            <a:off x="402771" y="5425408"/>
            <a:ext cx="232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scatterplot</a:t>
            </a:r>
            <a:r>
              <a:rPr lang="en-US" dirty="0"/>
              <a:t> graph was used to find the relationship between 1 or more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BE10B-89E6-8103-BFF4-8879297616B6}"/>
              </a:ext>
            </a:extLst>
          </p:cNvPr>
          <p:cNvSpPr txBox="1"/>
          <p:nvPr/>
        </p:nvSpPr>
        <p:spPr>
          <a:xfrm>
            <a:off x="4071927" y="5584371"/>
            <a:ext cx="266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 err="1"/>
              <a:t>Bargraph</a:t>
            </a:r>
            <a:r>
              <a:rPr lang="en-US" dirty="0"/>
              <a:t> was use to compare the success rates of each orbit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901A0-57A5-5ADF-01B5-89D8B55902CA}"/>
              </a:ext>
            </a:extLst>
          </p:cNvPr>
          <p:cNvSpPr txBox="1"/>
          <p:nvPr/>
        </p:nvSpPr>
        <p:spPr>
          <a:xfrm>
            <a:off x="7993671" y="5425407"/>
            <a:ext cx="307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line graph </a:t>
            </a:r>
            <a:r>
              <a:rPr lang="en-US" dirty="0"/>
              <a:t>was used to get the yearly average launch success trend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29AEB35-A2D5-91B9-E5C3-903F31610AD1}"/>
              </a:ext>
            </a:extLst>
          </p:cNvPr>
          <p:cNvSpPr txBox="1">
            <a:spLocks/>
          </p:cNvSpPr>
          <p:nvPr/>
        </p:nvSpPr>
        <p:spPr>
          <a:xfrm>
            <a:off x="8355544" y="592772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990C536-898A-794F-4647-EAB0EBCEC6D8}"/>
              </a:ext>
            </a:extLst>
          </p:cNvPr>
          <p:cNvSpPr txBox="1">
            <a:spLocks/>
          </p:cNvSpPr>
          <p:nvPr/>
        </p:nvSpPr>
        <p:spPr>
          <a:xfrm>
            <a:off x="495786" y="3843814"/>
            <a:ext cx="7156193" cy="24183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Query the names of the </a:t>
            </a:r>
            <a:r>
              <a:rPr lang="en-US" sz="1600" b="1" dirty="0"/>
              <a:t>unique launch sites </a:t>
            </a:r>
            <a:r>
              <a:rPr lang="en-US" sz="1600" dirty="0"/>
              <a:t>in the space mission</a:t>
            </a:r>
          </a:p>
          <a:p>
            <a:r>
              <a:rPr lang="en-US" sz="1600" dirty="0"/>
              <a:t>Query the names of the </a:t>
            </a:r>
            <a:r>
              <a:rPr lang="en-US" sz="1600" b="1" dirty="0" err="1"/>
              <a:t>booster_versions</a:t>
            </a:r>
            <a:r>
              <a:rPr lang="en-US" sz="1600" b="1" dirty="0"/>
              <a:t> </a:t>
            </a:r>
            <a:r>
              <a:rPr lang="en-US" sz="1600" dirty="0"/>
              <a:t>which have carried the maximum payload mass. </a:t>
            </a:r>
          </a:p>
          <a:p>
            <a:r>
              <a:rPr lang="en-US" sz="1600" dirty="0"/>
              <a:t>List the total number of </a:t>
            </a:r>
            <a:r>
              <a:rPr lang="en-US" sz="1600" b="1" dirty="0"/>
              <a:t>successful</a:t>
            </a:r>
            <a:r>
              <a:rPr lang="en-US" sz="1600" dirty="0"/>
              <a:t> and </a:t>
            </a:r>
            <a:r>
              <a:rPr lang="en-US" sz="1600" b="1" dirty="0"/>
              <a:t>failure</a:t>
            </a:r>
            <a:r>
              <a:rPr lang="en-US" sz="1600" dirty="0"/>
              <a:t> mission outcomes</a:t>
            </a:r>
          </a:p>
          <a:p>
            <a:r>
              <a:rPr lang="en-US" sz="1600" dirty="0"/>
              <a:t>List the names of the boosters which have </a:t>
            </a:r>
            <a:r>
              <a:rPr lang="en-US" sz="1600" b="1" dirty="0"/>
              <a:t>success in drone ship </a:t>
            </a:r>
            <a:r>
              <a:rPr lang="en-US" sz="1600" dirty="0"/>
              <a:t>and have </a:t>
            </a:r>
            <a:r>
              <a:rPr lang="en-US" sz="1600" b="1" dirty="0"/>
              <a:t>payload mass </a:t>
            </a:r>
            <a:r>
              <a:rPr lang="en-US" sz="1600" dirty="0"/>
              <a:t>in some range</a:t>
            </a:r>
          </a:p>
          <a:p>
            <a:r>
              <a:rPr lang="en-US" sz="1600" dirty="0"/>
              <a:t>Rank the count of successful </a:t>
            </a:r>
            <a:r>
              <a:rPr lang="en-US" sz="1600" b="1" dirty="0" err="1"/>
              <a:t>landing_outcomes</a:t>
            </a:r>
            <a:r>
              <a:rPr lang="en-US" sz="1600" b="1" dirty="0"/>
              <a:t> </a:t>
            </a:r>
            <a:r>
              <a:rPr lang="en-US" sz="1600" dirty="0"/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A0F57E-EC26-5ABD-78C8-07EC134C5225}"/>
              </a:ext>
            </a:extLst>
          </p:cNvPr>
          <p:cNvSpPr txBox="1">
            <a:spLocks/>
          </p:cNvSpPr>
          <p:nvPr/>
        </p:nvSpPr>
        <p:spPr>
          <a:xfrm>
            <a:off x="410783" y="44080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4BEB0A6-9349-BB59-BAC1-E4FB661557ED}"/>
              </a:ext>
            </a:extLst>
          </p:cNvPr>
          <p:cNvSpPr txBox="1">
            <a:spLocks/>
          </p:cNvSpPr>
          <p:nvPr/>
        </p:nvSpPr>
        <p:spPr>
          <a:xfrm>
            <a:off x="243916" y="989851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A607355-311F-9F66-29A6-B5075235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82" y="1499282"/>
            <a:ext cx="1295400" cy="1638300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7F1E0B1B-E749-31E6-87CC-8F7847CE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234" y="1497370"/>
            <a:ext cx="2540000" cy="321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87E5F9-CB97-2631-BA95-F2293F1FE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465" y="1314971"/>
            <a:ext cx="1013286" cy="26268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0CA4E8-FC95-9DCD-2B7B-F4A12D3BC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433" y="1497370"/>
            <a:ext cx="2170407" cy="14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EF29410-E3E6-51B6-863F-4CCA0EAB187D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79A75-90C0-0523-9F03-B7D49C4720B5}"/>
              </a:ext>
            </a:extLst>
          </p:cNvPr>
          <p:cNvSpPr txBox="1">
            <a:spLocks/>
          </p:cNvSpPr>
          <p:nvPr/>
        </p:nvSpPr>
        <p:spPr>
          <a:xfrm>
            <a:off x="770011" y="1790084"/>
            <a:ext cx="485969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A7FBB2-E420-35BF-E168-12B4565B868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B12C9-27A6-BE83-EA3A-ADF0C1F4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80" y="1863976"/>
            <a:ext cx="5303107" cy="32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1444</Words>
  <Application>Microsoft Office PowerPoint</Application>
  <PresentationFormat>Widescreen</PresentationFormat>
  <Paragraphs>247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Fira Code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Scraping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210</cp:revision>
  <dcterms:created xsi:type="dcterms:W3CDTF">2021-04-29T18:58:34Z</dcterms:created>
  <dcterms:modified xsi:type="dcterms:W3CDTF">2022-10-27T01:53:16Z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